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0" r:id="rId5"/>
    <p:sldId id="261" r:id="rId6"/>
    <p:sldId id="262" r:id="rId7"/>
    <p:sldId id="270" r:id="rId8"/>
    <p:sldId id="269" r:id="rId9"/>
    <p:sldId id="271" r:id="rId10"/>
    <p:sldId id="272" r:id="rId11"/>
    <p:sldId id="273" r:id="rId12"/>
    <p:sldId id="258" r:id="rId13"/>
    <p:sldId id="268" r:id="rId14"/>
    <p:sldId id="259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6C12A"/>
    <a:srgbClr val="F63F1A"/>
    <a:srgbClr val="FDD041"/>
    <a:srgbClr val="AAA0C1"/>
    <a:srgbClr val="CD57A6"/>
    <a:srgbClr val="262626"/>
    <a:srgbClr val="32CE5B"/>
    <a:srgbClr val="525252"/>
    <a:srgbClr val="EC8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35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214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546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343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445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0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949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085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65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137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115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306EB-20DF-4373-A55E-6252751D0D73}" type="datetimeFigureOut">
              <a:rPr lang="en-IE" smtClean="0"/>
              <a:t>11/12/2019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FF09F-24D3-4324-96BA-623610A2CA2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9656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734" y="5328362"/>
            <a:ext cx="9144000" cy="1655762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Consolas" panose="020B0609020204030204" pitchFamily="49" charset="0"/>
                <a:ea typeface="Gadugi" panose="020B0502040204020203" pitchFamily="34" charset="0"/>
                <a:cs typeface="Segoe UI" panose="020B0502040204020203" pitchFamily="34" charset="0"/>
              </a:rPr>
              <a:t>python</a:t>
            </a:r>
            <a:endParaRPr lang="en-IE" sz="9600" dirty="0">
              <a:latin typeface="Consolas" panose="020B0609020204030204" pitchFamily="49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93" y="316940"/>
            <a:ext cx="4790882" cy="47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9A174-B105-4A64-B283-697E106C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883643"/>
            <a:ext cx="771076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Many popular web apps use Python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for its popularity and simple                             layout.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						 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Every </a:t>
            </a:r>
            <a:r>
              <a:rPr lang="en-US" sz="2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Google</a:t>
            </a: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product is scripted 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Python, this includes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Instagram</a:t>
            </a: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, and </a:t>
            </a:r>
            <a:r>
              <a:rPr lang="en-US" sz="24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YouTube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Reddit</a:t>
            </a: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also uses the language.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02" y="2015002"/>
            <a:ext cx="2993096" cy="2993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48969" y="5422900"/>
            <a:ext cx="2371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i</a:t>
            </a:r>
            <a:r>
              <a:rPr lang="en-IE" sz="1400" dirty="0" smtClean="0">
                <a:solidFill>
                  <a:srgbClr val="32CE5B"/>
                </a:solidFill>
                <a:latin typeface="Consolas" panose="020B0609020204030204" pitchFamily="49" charset="0"/>
              </a:rPr>
              <a:t>f owner == “Google”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: </a:t>
            </a:r>
          </a:p>
          <a:p>
            <a:pPr lvl="0"/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  language = “Python”</a:t>
            </a:r>
            <a:endParaRPr lang="en-IE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E59C57-705C-4041-9740-033A2F7A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Where is Python used?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b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 err="1" smtClean="0">
                <a:solidFill>
                  <a:srgbClr val="FF66CC"/>
                </a:solidFill>
                <a:latin typeface="Consolas" panose="020B0609020204030204" pitchFamily="49" charset="0"/>
              </a:rPr>
              <a:t>webApps</a:t>
            </a: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[]</a:t>
            </a:r>
            <a:endParaRPr lang="en-US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AB8E-6025-452C-82AD-73DD00E7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1"/>
            <a:ext cx="817919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Python is a powerful tool in sport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analytics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In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football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, the language is used to code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  scouting systems, predictive models and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  goal line technology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It 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is also used with aero-dynamic </a:t>
            </a:r>
            <a:endParaRPr lang="en-US" sz="2400" dirty="0" smtClean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readings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in 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both Renault and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McLaren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F1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teams.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70" y="3816678"/>
            <a:ext cx="6012430" cy="14292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19120" y="5343571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sz="1400" dirty="0" err="1">
                <a:solidFill>
                  <a:srgbClr val="32CE5B"/>
                </a:solidFill>
                <a:latin typeface="Consolas" panose="020B0609020204030204" pitchFamily="49" charset="0"/>
              </a:rPr>
              <a:t>d</a:t>
            </a:r>
            <a:r>
              <a:rPr lang="en-IE" sz="1400" dirty="0" err="1" smtClean="0">
                <a:solidFill>
                  <a:srgbClr val="32CE5B"/>
                </a:solidFill>
                <a:latin typeface="Consolas" panose="020B0609020204030204" pitchFamily="49" charset="0"/>
              </a:rPr>
              <a:t>ef</a:t>
            </a:r>
            <a:r>
              <a:rPr lang="en-IE" sz="1400" dirty="0" smtClean="0">
                <a:solidFill>
                  <a:srgbClr val="32CE5B"/>
                </a:solidFill>
                <a:latin typeface="Consolas" panose="020B0609020204030204" pitchFamily="49" charset="0"/>
              </a:rPr>
              <a:t> </a:t>
            </a:r>
            <a:r>
              <a:rPr lang="en-IE" sz="1400" dirty="0" err="1" smtClean="0">
                <a:solidFill>
                  <a:srgbClr val="32CE5B"/>
                </a:solidFill>
                <a:latin typeface="Consolas" panose="020B0609020204030204" pitchFamily="49" charset="0"/>
              </a:rPr>
              <a:t>formulaOne</a:t>
            </a:r>
            <a:r>
              <a:rPr lang="en-IE" sz="1400" dirty="0" smtClean="0">
                <a:solidFill>
                  <a:srgbClr val="32CE5B"/>
                </a:solidFill>
                <a:latin typeface="Consolas" panose="020B0609020204030204" pitchFamily="49" charset="0"/>
              </a:rPr>
              <a:t>(speed)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: </a:t>
            </a:r>
          </a:p>
          <a:p>
            <a:pPr lvl="0"/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 </a:t>
            </a:r>
            <a:r>
              <a:rPr lang="en-IE" sz="1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veryFast</a:t>
            </a:r>
            <a:endParaRPr lang="en-IE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E59C57-705C-4041-9740-033A2F7A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Where is Python used?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b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Sports[]</a:t>
            </a:r>
            <a:endParaRPr lang="en-US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Pros and Cons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66CC"/>
                </a:solidFill>
                <a:latin typeface="Consolas" panose="020B0609020204030204" pitchFamily="49" charset="0"/>
              </a:rPr>
              <a:t>pros[]</a:t>
            </a:r>
            <a:endParaRPr lang="en-IE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23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E" dirty="0">
                <a:solidFill>
                  <a:srgbClr val="F6C12A"/>
                </a:solidFill>
                <a:latin typeface="Consolas" panose="020B0609020204030204" pitchFamily="49" charset="0"/>
              </a:rPr>
              <a:t>Open source</a:t>
            </a:r>
          </a:p>
          <a:p>
            <a:pPr lvl="1">
              <a:lnSpc>
                <a:spcPct val="110000"/>
              </a:lnSpc>
            </a:pPr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Large community of programmers contributing to the language and support forums</a:t>
            </a:r>
          </a:p>
          <a:p>
            <a:pPr lvl="1">
              <a:lnSpc>
                <a:spcPct val="110000"/>
              </a:lnSpc>
            </a:pPr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download for free and writing code in a matter of minutes</a:t>
            </a:r>
          </a:p>
          <a:p>
            <a:pPr lvl="0"/>
            <a:r>
              <a:rPr lang="en-IE" dirty="0">
                <a:solidFill>
                  <a:srgbClr val="F6C12A"/>
                </a:solidFill>
                <a:latin typeface="Consolas" panose="020B0609020204030204" pitchFamily="49" charset="0"/>
              </a:rPr>
              <a:t>Fast development</a:t>
            </a:r>
          </a:p>
          <a:p>
            <a:pPr lvl="1"/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Rapidly developing coding language</a:t>
            </a:r>
          </a:p>
          <a:p>
            <a:pPr lvl="1"/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Makes the work easier and more efficient for developers</a:t>
            </a:r>
          </a:p>
          <a:p>
            <a:pPr lvl="1"/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Do more with less code</a:t>
            </a:r>
          </a:p>
          <a:p>
            <a:pPr lvl="1"/>
            <a:r>
              <a:rPr lang="en-IE" sz="2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Build prototypes and test ideas out quicker than other languages</a:t>
            </a:r>
            <a:endParaRPr lang="en-IE" sz="2200" dirty="0" smtClean="0">
              <a:solidFill>
                <a:srgbClr val="F6C12A"/>
              </a:solidFill>
              <a:latin typeface="Consolas" panose="020B0609020204030204" pitchFamily="49" charset="0"/>
            </a:endParaRPr>
          </a:p>
          <a:p>
            <a:pPr lvl="0"/>
            <a:r>
              <a:rPr lang="en-IE" dirty="0" smtClean="0">
                <a:solidFill>
                  <a:srgbClr val="F6C12A"/>
                </a:solidFill>
                <a:latin typeface="Consolas" panose="020B0609020204030204" pitchFamily="49" charset="0"/>
              </a:rPr>
              <a:t>Easy to use and read</a:t>
            </a:r>
          </a:p>
          <a:p>
            <a:pPr lvl="1">
              <a:lnSpc>
                <a:spcPct val="110000"/>
              </a:lnSpc>
            </a:pPr>
            <a:r>
              <a:rPr lang="en-IE" sz="2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similar </a:t>
            </a:r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to the English language that we use everyday</a:t>
            </a:r>
          </a:p>
          <a:p>
            <a:pPr lvl="1">
              <a:lnSpc>
                <a:spcPct val="110000"/>
              </a:lnSpc>
            </a:pPr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Python focuses on code readability. The language is versatile, neat, easy to use and learn, readable, and well-structured.</a:t>
            </a:r>
          </a:p>
          <a:p>
            <a:pPr lvl="1">
              <a:lnSpc>
                <a:spcPct val="110000"/>
              </a:lnSpc>
            </a:pPr>
            <a:r>
              <a:rPr lang="en-IE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simple syntax</a:t>
            </a:r>
          </a:p>
          <a:p>
            <a:pPr lvl="1"/>
            <a:endParaRPr lang="en-IE" dirty="0"/>
          </a:p>
          <a:p>
            <a:pPr lvl="1"/>
            <a:endParaRPr lang="en-IE" dirty="0">
              <a:solidFill>
                <a:srgbClr val="FDD04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ost Popular Programming Languages on Stack Overflow Bar Chart Ra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7310" end="6623"/>
                  <p14:fade in="7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199" y="1340580"/>
            <a:ext cx="8646014" cy="4863272"/>
          </a:xfr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336431" y="992777"/>
            <a:ext cx="9706707" cy="96263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Pros and Cons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popularity()</a:t>
            </a:r>
            <a:endParaRPr lang="en-IE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546732" y="6224078"/>
            <a:ext cx="2496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200" dirty="0">
                <a:latin typeface="Consolas" panose="020B0609020204030204" pitchFamily="49" charset="0"/>
              </a:rPr>
              <a:t> </a:t>
            </a:r>
            <a:r>
              <a:rPr lang="en-IE" sz="12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=“graph.mov”</a:t>
            </a:r>
            <a:endParaRPr lang="en-IE" sz="1200" dirty="0">
              <a:solidFill>
                <a:srgbClr val="F6C12A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Pros and Cons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66CC"/>
                </a:solidFill>
                <a:latin typeface="Consolas" panose="020B0609020204030204" pitchFamily="49" charset="0"/>
              </a:rPr>
              <a:t>cons[]</a:t>
            </a:r>
            <a:endParaRPr lang="en-IE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58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IE" dirty="0" smtClean="0">
                <a:solidFill>
                  <a:srgbClr val="FDD041"/>
                </a:solidFill>
                <a:latin typeface="Consolas" panose="020B0609020204030204" pitchFamily="49" charset="0"/>
              </a:rPr>
              <a:t>Speed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code execution takes place with the help of an interpreter instead of the compiler. The interpreter executes the code line by line, which causes it to slow down.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is not the only one with </a:t>
            </a: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speed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problems. Ruby, Perl, and even JavaScript are on the slower end </a:t>
            </a: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as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well.</a:t>
            </a:r>
          </a:p>
          <a:p>
            <a:pPr>
              <a:lnSpc>
                <a:spcPct val="80000"/>
              </a:lnSpc>
            </a:pPr>
            <a:r>
              <a:rPr lang="en-IE" dirty="0" smtClean="0">
                <a:solidFill>
                  <a:srgbClr val="FDD041"/>
                </a:solidFill>
                <a:latin typeface="Consolas" panose="020B0609020204030204" pitchFamily="49" charset="0"/>
              </a:rPr>
              <a:t>Simplicity</a:t>
            </a:r>
          </a:p>
          <a:p>
            <a:pPr lvl="1">
              <a:lnSpc>
                <a:spcPct val="12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Very simple syntax which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makes a programmer more of python </a:t>
            </a: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person</a:t>
            </a:r>
          </a:p>
          <a:p>
            <a:pPr lvl="1">
              <a:lnSpc>
                <a:spcPct val="12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harder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language like Java unnecessary.</a:t>
            </a:r>
          </a:p>
          <a:p>
            <a:pPr lvl="1">
              <a:lnSpc>
                <a:spcPct val="12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problem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 learning or working on other programming languages.</a:t>
            </a:r>
          </a:p>
          <a:p>
            <a:pPr>
              <a:lnSpc>
                <a:spcPct val="80000"/>
              </a:lnSpc>
            </a:pPr>
            <a:r>
              <a:rPr lang="en-IE" dirty="0" smtClean="0">
                <a:solidFill>
                  <a:srgbClr val="FDD041"/>
                </a:solidFill>
                <a:latin typeface="Consolas" panose="020B0609020204030204" pitchFamily="49" charset="0"/>
              </a:rPr>
              <a:t>Mobile</a:t>
            </a:r>
          </a:p>
          <a:p>
            <a:pPr lvl="1">
              <a:lnSpc>
                <a:spcPct val="120000"/>
              </a:lnSpc>
            </a:pPr>
            <a:r>
              <a:rPr lang="en-IE" sz="2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is significantly weaker for mobile computing.</a:t>
            </a:r>
          </a:p>
          <a:p>
            <a:pPr lvl="1">
              <a:lnSpc>
                <a:spcPct val="120000"/>
              </a:lnSpc>
            </a:pPr>
            <a:r>
              <a:rPr lang="en-IE" sz="2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Developers wishing to go in this direction might not find Python the best language for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68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if presentation == “over”: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/>
            </a:r>
            <a:b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print(“Any questions?”)</a:t>
            </a:r>
            <a:b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b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lang="en-US" dirty="0" err="1" smtClean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elif</a:t>
            </a:r>
            <a:r>
              <a:rPr lang="en-US" dirty="0" smtClean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questionsLeft</a:t>
            </a:r>
            <a:r>
              <a:rPr lang="en-US" dirty="0" smtClean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== 0: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/>
            </a:r>
            <a:b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print(“Python is great”, </a:t>
            </a:r>
            <a:r>
              <a:rPr lang="en-US" dirty="0" err="1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thankYou</a:t>
            </a:r>
            <a:r>
              <a:rPr lang="en-US" dirty="0" smtClean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</a:t>
            </a:r>
            <a:endParaRPr lang="en-IE" dirty="0">
              <a:solidFill>
                <a:srgbClr val="FF66CC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6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2CE5B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Introduction</a:t>
            </a:r>
            <a:r>
              <a:rPr lang="en-US" dirty="0">
                <a:solidFill>
                  <a:srgbClr val="FF66C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(“hello”)</a:t>
            </a:r>
            <a:endParaRPr lang="en-IE" dirty="0">
              <a:solidFill>
                <a:srgbClr val="FF66CC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History of Python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()</a:t>
            </a:r>
            <a:r>
              <a:rPr lang="en-US" sz="3600" dirty="0">
                <a:solidFill>
                  <a:srgbClr val="F6C12A"/>
                </a:solidFill>
                <a:latin typeface="Consolas" panose="020B0609020204030204" pitchFamily="49" charset="0"/>
              </a:rPr>
              <a:t/>
            </a:r>
            <a:br>
              <a:rPr lang="en-US" sz="3600" dirty="0">
                <a:solidFill>
                  <a:srgbClr val="F6C12A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66CC"/>
                </a:solidFill>
                <a:latin typeface="Consolas" panose="020B0609020204030204" pitchFamily="49" charset="0"/>
              </a:rPr>
              <a:t>Inception and Development</a:t>
            </a:r>
            <a:endParaRPr lang="en-IE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48" y="1263610"/>
            <a:ext cx="3204076" cy="4806113"/>
          </a:xfrm>
        </p:spPr>
      </p:pic>
      <p:sp>
        <p:nvSpPr>
          <p:cNvPr id="5" name="TextBox 4"/>
          <p:cNvSpPr txBox="1"/>
          <p:nvPr/>
        </p:nvSpPr>
        <p:spPr>
          <a:xfrm>
            <a:off x="8378483" y="6069723"/>
            <a:ext cx="2496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latin typeface="Consolas" panose="020B0609020204030204" pitchFamily="49" charset="0"/>
              </a:rPr>
              <a:t> 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=“Rossum.png”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051113"/>
            <a:ext cx="67765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Python was introduced by</a:t>
            </a:r>
          </a:p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Guido Van Rossum in 1989.</a:t>
            </a:r>
            <a:endParaRPr lang="en-IE" sz="32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1</a:t>
            </a:r>
          </a:p>
          <a:p>
            <a:r>
              <a:rPr lang="en-IE" dirty="0">
                <a:solidFill>
                  <a:srgbClr val="525252"/>
                </a:solidFill>
              </a:rPr>
              <a:t>2</a:t>
            </a:r>
          </a:p>
          <a:p>
            <a:r>
              <a:rPr lang="en-IE" dirty="0">
                <a:solidFill>
                  <a:srgbClr val="525252"/>
                </a:solidFill>
              </a:rPr>
              <a:t>3</a:t>
            </a:r>
          </a:p>
          <a:p>
            <a:r>
              <a:rPr lang="en-IE" dirty="0">
                <a:solidFill>
                  <a:srgbClr val="525252"/>
                </a:solidFill>
              </a:rPr>
              <a:t>4</a:t>
            </a:r>
          </a:p>
          <a:p>
            <a:r>
              <a:rPr lang="en-IE" dirty="0">
                <a:solidFill>
                  <a:srgbClr val="525252"/>
                </a:solidFill>
              </a:rPr>
              <a:t>5</a:t>
            </a:r>
          </a:p>
          <a:p>
            <a:r>
              <a:rPr lang="en-IE" dirty="0">
                <a:solidFill>
                  <a:srgbClr val="525252"/>
                </a:solidFill>
              </a:rPr>
              <a:t>6</a:t>
            </a:r>
          </a:p>
          <a:p>
            <a:r>
              <a:rPr lang="en-IE" dirty="0">
                <a:solidFill>
                  <a:srgbClr val="525252"/>
                </a:solidFill>
              </a:rPr>
              <a:t>7</a:t>
            </a:r>
          </a:p>
          <a:p>
            <a:r>
              <a:rPr lang="en-IE" dirty="0">
                <a:solidFill>
                  <a:srgbClr val="525252"/>
                </a:solidFill>
              </a:rPr>
              <a:t>8</a:t>
            </a:r>
          </a:p>
          <a:p>
            <a:r>
              <a:rPr lang="en-IE" dirty="0">
                <a:solidFill>
                  <a:srgbClr val="525252"/>
                </a:solidFill>
              </a:rPr>
              <a:t>9</a:t>
            </a:r>
          </a:p>
          <a:p>
            <a:r>
              <a:rPr lang="en-IE" dirty="0">
                <a:solidFill>
                  <a:srgbClr val="525252"/>
                </a:solidFill>
              </a:rPr>
              <a:t>10</a:t>
            </a:r>
          </a:p>
          <a:p>
            <a:r>
              <a:rPr lang="en-IE" dirty="0">
                <a:solidFill>
                  <a:srgbClr val="525252"/>
                </a:solidFill>
              </a:rPr>
              <a:t>11</a:t>
            </a:r>
          </a:p>
          <a:p>
            <a:r>
              <a:rPr lang="en-IE" dirty="0">
                <a:solidFill>
                  <a:srgbClr val="525252"/>
                </a:solidFill>
              </a:rPr>
              <a:t>12</a:t>
            </a:r>
          </a:p>
          <a:p>
            <a:r>
              <a:rPr lang="en-IE" dirty="0">
                <a:solidFill>
                  <a:srgbClr val="525252"/>
                </a:solidFill>
              </a:rPr>
              <a:t>13</a:t>
            </a:r>
          </a:p>
          <a:p>
            <a:r>
              <a:rPr lang="en-IE" dirty="0">
                <a:solidFill>
                  <a:srgbClr val="525252"/>
                </a:solidFill>
              </a:rPr>
              <a:t>14</a:t>
            </a:r>
          </a:p>
          <a:p>
            <a:r>
              <a:rPr lang="en-IE" dirty="0">
                <a:solidFill>
                  <a:srgbClr val="525252"/>
                </a:solidFill>
              </a:rPr>
              <a:t>15</a:t>
            </a:r>
          </a:p>
          <a:p>
            <a:r>
              <a:rPr lang="en-IE" dirty="0">
                <a:solidFill>
                  <a:srgbClr val="525252"/>
                </a:solidFill>
              </a:rPr>
              <a:t>16</a:t>
            </a:r>
          </a:p>
          <a:p>
            <a:r>
              <a:rPr lang="en-IE" dirty="0">
                <a:solidFill>
                  <a:srgbClr val="525252"/>
                </a:solidFill>
              </a:rPr>
              <a:t>17</a:t>
            </a:r>
          </a:p>
          <a:p>
            <a:r>
              <a:rPr lang="en-IE" dirty="0">
                <a:solidFill>
                  <a:srgbClr val="525252"/>
                </a:solidFill>
              </a:rPr>
              <a:t>18</a:t>
            </a:r>
          </a:p>
          <a:p>
            <a:r>
              <a:rPr lang="en-IE" dirty="0">
                <a:solidFill>
                  <a:srgbClr val="525252"/>
                </a:solidFill>
              </a:rPr>
              <a:t>19</a:t>
            </a:r>
          </a:p>
          <a:p>
            <a:r>
              <a:rPr lang="en-IE" dirty="0">
                <a:solidFill>
                  <a:srgbClr val="525252"/>
                </a:solidFill>
              </a:rPr>
              <a:t>20</a:t>
            </a:r>
          </a:p>
          <a:p>
            <a:r>
              <a:rPr lang="en-IE" dirty="0">
                <a:solidFill>
                  <a:srgbClr val="525252"/>
                </a:solidFill>
              </a:rPr>
              <a:t>21</a:t>
            </a:r>
          </a:p>
          <a:p>
            <a:r>
              <a:rPr lang="en-IE" dirty="0">
                <a:solidFill>
                  <a:srgbClr val="525252"/>
                </a:solidFill>
              </a:rPr>
              <a:t>22</a:t>
            </a:r>
          </a:p>
          <a:p>
            <a:r>
              <a:rPr lang="en-IE" dirty="0">
                <a:solidFill>
                  <a:srgbClr val="525252"/>
                </a:solidFill>
              </a:rPr>
              <a:t>23</a:t>
            </a:r>
          </a:p>
          <a:p>
            <a:r>
              <a:rPr lang="en-IE" dirty="0">
                <a:solidFill>
                  <a:srgbClr val="525252"/>
                </a:solidFill>
              </a:rPr>
              <a:t>24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600" dirty="0">
                <a:solidFill>
                  <a:srgbClr val="32CE5B"/>
                </a:solidFill>
                <a:latin typeface="Consolas" panose="020B0609020204030204" pitchFamily="49" charset="0"/>
              </a:rPr>
              <a:t>Origin</a:t>
            </a:r>
            <a:r>
              <a:rPr lang="en-IE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608286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 the early 1980s, Van Rossum used to work as an implementer of the programming language called ABC</a:t>
            </a:r>
            <a:r>
              <a:rPr lang="en-IE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at CWI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FF66CC"/>
                </a:solidFill>
                <a:latin typeface="Consolas" panose="020B0609020204030204" pitchFamily="49" charset="0"/>
              </a:rPr>
              <a:t>(“Centrum Wiskunde &amp; Informatica”).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solidFill>
                <a:srgbClr val="FF66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CWI is the national research institute for mathematics and computer science in the Netherlands. Founded in 1946. </a:t>
            </a:r>
          </a:p>
          <a:p>
            <a:endParaRPr lang="en-IE" sz="2400" dirty="0">
              <a:solidFill>
                <a:srgbClr val="F6C12A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35" y="2162759"/>
            <a:ext cx="5626685" cy="30386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60024" y="5084366"/>
            <a:ext cx="275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latin typeface="Consolas" panose="020B0609020204030204" pitchFamily="49" charset="0"/>
              </a:rPr>
              <a:t> 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=“cwi_logo.png”</a:t>
            </a:r>
          </a:p>
        </p:txBody>
      </p:sp>
    </p:spTree>
    <p:extLst>
      <p:ext uri="{BB962C8B-B14F-4D97-AF65-F5344CB8AC3E}">
        <p14:creationId xmlns:p14="http://schemas.microsoft.com/office/powerpoint/2010/main" val="26128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Why?</a:t>
            </a:r>
            <a:b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66CC"/>
                </a:solidFill>
                <a:latin typeface="Consolas" panose="020B0609020204030204" pitchFamily="49" charset="0"/>
              </a:rPr>
              <a:t>What lead  to python </a:t>
            </a: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development=</a:t>
            </a:r>
            <a:endParaRPr lang="en-IE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6159977" cy="48283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Later at CWI in the late 1980s, while working on a new distributed operating system </a:t>
            </a:r>
            <a:r>
              <a:rPr lang="en-US" sz="2400" dirty="0">
                <a:solidFill>
                  <a:srgbClr val="AAA0C1"/>
                </a:solidFill>
                <a:latin typeface="Consolas" panose="020B0609020204030204" pitchFamily="49" charset="0"/>
              </a:rPr>
              <a:t>called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AMOEBA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Van Rossum started looking for a scripting language with a syntax like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ABC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but with the access to the Amoeba system calls.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Van Rossum himself started designing a new simple scripting language that could overcome the flaws of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ABC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IE" sz="24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76" y="2286358"/>
            <a:ext cx="3809524" cy="2222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7524" y="4642585"/>
            <a:ext cx="211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latin typeface="Century Gothic" panose="020B0502020202020204" pitchFamily="34" charset="0"/>
              </a:rPr>
              <a:t>amoeba 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4735" y="5084366"/>
            <a:ext cx="2496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latin typeface="Consolas" panose="020B0609020204030204" pitchFamily="49" charset="0"/>
              </a:rPr>
              <a:t> 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=“amoeba.png”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53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First release of Python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endParaRPr lang="en-IE" sz="36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4811"/>
            <a:ext cx="5515303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Van Rossum finally introduced the first version of that programming language in 1991.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66CC"/>
                </a:solidFill>
                <a:latin typeface="Consolas" panose="020B0609020204030204" pitchFamily="49" charset="0"/>
              </a:rPr>
              <a:t>      (i.e. Python 1.0)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This initial release has module system of Modula-3. Later on, this programming language was named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‘Python’. 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By 2017 the evolution of Python has reached up to Version </a:t>
            </a: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3.x.</a:t>
            </a:r>
            <a:endParaRPr lang="en-IE" sz="24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IE" sz="24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37" y="1690688"/>
            <a:ext cx="4193628" cy="4193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98" y="6010440"/>
            <a:ext cx="275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latin typeface="Consolas" panose="020B0609020204030204" pitchFamily="49" charset="0"/>
              </a:rPr>
              <a:t> 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=“modula_3.png”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9C57-705C-4041-9740-033A2F7A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Where is Python used?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b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FF66CC"/>
                </a:solidFill>
                <a:latin typeface="Consolas" panose="020B0609020204030204" pitchFamily="49" charset="0"/>
              </a:rPr>
              <a:t>gaming[]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26CC-1B80-4A4D-B59F-BAD190629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496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Python modules like </a:t>
            </a:r>
            <a:r>
              <a:rPr lang="en-US" sz="2400" dirty="0" err="1">
                <a:solidFill>
                  <a:srgbClr val="F6C12A"/>
                </a:solidFill>
                <a:latin typeface="Consolas" panose="020B0609020204030204" pitchFamily="49" charset="0"/>
              </a:rPr>
              <a:t>PyGame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and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 Pandas 3D are able to make basic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 games.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Many games developers use Python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scripting, like </a:t>
            </a:r>
            <a:r>
              <a:rPr lang="en-US" sz="2400" dirty="0">
                <a:solidFill>
                  <a:srgbClr val="FF66CC"/>
                </a:solidFill>
                <a:latin typeface="Consolas" panose="020B0609020204030204" pitchFamily="49" charset="0"/>
              </a:rPr>
              <a:t>Electronic Arts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with their games Battlefield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and the Sims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80" y="398463"/>
            <a:ext cx="2764918" cy="577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58092" y="6158011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=“battlefield.png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341-CBF8-4E6F-BBEE-1113BE9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Popular modules like </a:t>
            </a:r>
            <a:r>
              <a:rPr lang="en-US" sz="2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NumPy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and </a:t>
            </a:r>
            <a:r>
              <a:rPr lang="en-US" sz="2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SciPy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are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common place in mathematical models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and simulation.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The Pandas module allows easy access 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databases and CSV/Excel files.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NASA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and </a:t>
            </a:r>
            <a:r>
              <a:rPr lang="en-US" sz="2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SpaceX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both use Python for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simulating flights.</a:t>
            </a: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11" y="1620838"/>
            <a:ext cx="3421549" cy="4556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5428" y="6236667"/>
            <a:ext cx="4160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dirty="0" smtClean="0">
                <a:solidFill>
                  <a:srgbClr val="32CE5B"/>
                </a:solidFill>
                <a:latin typeface="Consolas" panose="020B0609020204030204" pitchFamily="49" charset="0"/>
              </a:rPr>
              <a:t>simulation</a:t>
            </a:r>
            <a:r>
              <a:rPr lang="en-IE" sz="1400" dirty="0" smtClean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= </a:t>
            </a:r>
            <a:r>
              <a:rPr lang="en-IE" sz="1400" dirty="0" err="1" smtClean="0">
                <a:solidFill>
                  <a:srgbClr val="F6C12A"/>
                </a:solidFill>
                <a:latin typeface="Consolas" panose="020B0609020204030204" pitchFamily="49" charset="0"/>
              </a:rPr>
              <a:t>pandas.read_csv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(“data.csv”)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CE59C57-705C-4041-9740-033A2F7A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Where is Python used?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b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3D Modelling[]</a:t>
            </a:r>
            <a:endParaRPr lang="en-US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0ED341-CBF8-4E6F-BBEE-1113BE9EE8F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332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3D modelling engine </a:t>
            </a:r>
            <a:r>
              <a:rPr lang="en-US" sz="2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Blender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uses Python back-end scripting, and allows the user to edit the code to their needs.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rgbClr val="CBBFE8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Photo editing software like </a:t>
            </a:r>
            <a:r>
              <a:rPr lang="en-US" sz="2400" dirty="0">
                <a:solidFill>
                  <a:srgbClr val="F6C12A"/>
                </a:solidFill>
                <a:latin typeface="Consolas" panose="020B0609020204030204" pitchFamily="49" charset="0"/>
              </a:rPr>
              <a:t>GIMP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GNU Image 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Manipulation Program) also </a:t>
            </a:r>
            <a:r>
              <a:rPr lang="en-US" sz="2400" dirty="0" smtClean="0">
                <a:solidFill>
                  <a:srgbClr val="CBBFE8"/>
                </a:solidFill>
                <a:latin typeface="Consolas" panose="020B0609020204030204" pitchFamily="49" charset="0"/>
              </a:rPr>
              <a:t>uses the </a:t>
            </a:r>
            <a:r>
              <a:rPr lang="en-US" sz="2400" dirty="0">
                <a:solidFill>
                  <a:srgbClr val="CBBFE8"/>
                </a:solidFill>
                <a:latin typeface="Consolas" panose="020B0609020204030204" pitchFamily="49" charset="0"/>
              </a:rPr>
              <a:t>language.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36" y="1882090"/>
            <a:ext cx="4143508" cy="3093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35643" y="5032374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dirty="0">
                <a:solidFill>
                  <a:srgbClr val="32CE5B"/>
                </a:solidFill>
                <a:latin typeface="Consolas" panose="020B0609020204030204" pitchFamily="49" charset="0"/>
              </a:rPr>
              <a:t>filename</a:t>
            </a:r>
            <a:r>
              <a:rPr lang="en-IE" sz="14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IE" sz="1400" dirty="0" smtClean="0">
                <a:solidFill>
                  <a:srgbClr val="F6C12A"/>
                </a:solidFill>
                <a:latin typeface="Consolas" panose="020B0609020204030204" pitchFamily="49" charset="0"/>
              </a:rPr>
              <a:t>=“GIMPLogo.png</a:t>
            </a:r>
            <a:r>
              <a:rPr lang="en-IE" sz="1400" dirty="0">
                <a:solidFill>
                  <a:srgbClr val="F6C12A"/>
                </a:solidFill>
                <a:latin typeface="Consolas" panose="020B0609020204030204" pitchFamily="49" charset="0"/>
              </a:rPr>
              <a:t>”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316941"/>
            <a:ext cx="1092200" cy="1090304"/>
          </a:xfrm>
          <a:prstGeom prst="rect">
            <a:avLst/>
          </a:prstGeom>
          <a:effectLst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E59C57-705C-4041-9740-033A2F7A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32CE5B"/>
                </a:solidFill>
                <a:latin typeface="Consolas" panose="020B0609020204030204" pitchFamily="49" charset="0"/>
              </a:rPr>
              <a:t>Where is Python used?</a:t>
            </a:r>
            <a: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  <a:t>=</a:t>
            </a:r>
            <a:br>
              <a:rPr lang="en-US" sz="3600" dirty="0">
                <a:solidFill>
                  <a:srgbClr val="FF66CC"/>
                </a:solidFill>
                <a:latin typeface="Consolas" panose="020B0609020204030204" pitchFamily="49" charset="0"/>
              </a:rPr>
            </a:br>
            <a:r>
              <a:rPr lang="en-US" sz="3200" dirty="0" smtClean="0">
                <a:solidFill>
                  <a:srgbClr val="FF66CC"/>
                </a:solidFill>
                <a:latin typeface="Consolas" panose="020B0609020204030204" pitchFamily="49" charset="0"/>
              </a:rPr>
              <a:t>3D Modelling[]</a:t>
            </a:r>
            <a:endParaRPr lang="en-US" sz="32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73421"/>
            <a:ext cx="709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525252"/>
                </a:solidFill>
              </a:rPr>
              <a:t>25</a:t>
            </a:r>
          </a:p>
          <a:p>
            <a:r>
              <a:rPr lang="en-IE" dirty="0">
                <a:solidFill>
                  <a:srgbClr val="525252"/>
                </a:solidFill>
              </a:rPr>
              <a:t>26</a:t>
            </a:r>
          </a:p>
          <a:p>
            <a:r>
              <a:rPr lang="en-IE" dirty="0">
                <a:solidFill>
                  <a:srgbClr val="525252"/>
                </a:solidFill>
              </a:rPr>
              <a:t>27</a:t>
            </a:r>
          </a:p>
          <a:p>
            <a:r>
              <a:rPr lang="en-IE" dirty="0">
                <a:solidFill>
                  <a:srgbClr val="525252"/>
                </a:solidFill>
              </a:rPr>
              <a:t>28</a:t>
            </a:r>
          </a:p>
          <a:p>
            <a:r>
              <a:rPr lang="en-IE" dirty="0">
                <a:solidFill>
                  <a:srgbClr val="525252"/>
                </a:solidFill>
              </a:rPr>
              <a:t>29</a:t>
            </a:r>
          </a:p>
          <a:p>
            <a:r>
              <a:rPr lang="en-IE" dirty="0">
                <a:solidFill>
                  <a:srgbClr val="525252"/>
                </a:solidFill>
              </a:rPr>
              <a:t>30</a:t>
            </a:r>
          </a:p>
          <a:p>
            <a:r>
              <a:rPr lang="en-IE" dirty="0">
                <a:solidFill>
                  <a:srgbClr val="525252"/>
                </a:solidFill>
              </a:rPr>
              <a:t>31</a:t>
            </a:r>
          </a:p>
          <a:p>
            <a:r>
              <a:rPr lang="en-IE" dirty="0">
                <a:solidFill>
                  <a:srgbClr val="525252"/>
                </a:solidFill>
              </a:rPr>
              <a:t>32</a:t>
            </a:r>
          </a:p>
          <a:p>
            <a:r>
              <a:rPr lang="en-IE" dirty="0">
                <a:solidFill>
                  <a:srgbClr val="525252"/>
                </a:solidFill>
              </a:rPr>
              <a:t>33</a:t>
            </a:r>
          </a:p>
          <a:p>
            <a:r>
              <a:rPr lang="en-IE" dirty="0">
                <a:solidFill>
                  <a:srgbClr val="525252"/>
                </a:solidFill>
              </a:rPr>
              <a:t>34</a:t>
            </a:r>
          </a:p>
          <a:p>
            <a:r>
              <a:rPr lang="en-IE" dirty="0">
                <a:solidFill>
                  <a:srgbClr val="525252"/>
                </a:solidFill>
              </a:rPr>
              <a:t>35</a:t>
            </a:r>
          </a:p>
          <a:p>
            <a:r>
              <a:rPr lang="en-IE" dirty="0">
                <a:solidFill>
                  <a:srgbClr val="525252"/>
                </a:solidFill>
              </a:rPr>
              <a:t>36</a:t>
            </a:r>
          </a:p>
          <a:p>
            <a:r>
              <a:rPr lang="en-IE" dirty="0">
                <a:solidFill>
                  <a:srgbClr val="525252"/>
                </a:solidFill>
              </a:rPr>
              <a:t>37</a:t>
            </a:r>
          </a:p>
          <a:p>
            <a:r>
              <a:rPr lang="en-IE" dirty="0">
                <a:solidFill>
                  <a:srgbClr val="525252"/>
                </a:solidFill>
              </a:rPr>
              <a:t>38</a:t>
            </a:r>
          </a:p>
          <a:p>
            <a:r>
              <a:rPr lang="en-IE" dirty="0">
                <a:solidFill>
                  <a:srgbClr val="525252"/>
                </a:solidFill>
              </a:rPr>
              <a:t>39</a:t>
            </a:r>
          </a:p>
          <a:p>
            <a:r>
              <a:rPr lang="en-IE" dirty="0">
                <a:solidFill>
                  <a:srgbClr val="525252"/>
                </a:solidFill>
              </a:rPr>
              <a:t>40</a:t>
            </a:r>
          </a:p>
          <a:p>
            <a:r>
              <a:rPr lang="en-IE" dirty="0">
                <a:solidFill>
                  <a:srgbClr val="525252"/>
                </a:solidFill>
              </a:rPr>
              <a:t>41</a:t>
            </a:r>
          </a:p>
          <a:p>
            <a:r>
              <a:rPr lang="en-IE" dirty="0">
                <a:solidFill>
                  <a:srgbClr val="525252"/>
                </a:solidFill>
              </a:rPr>
              <a:t>42</a:t>
            </a:r>
          </a:p>
          <a:p>
            <a:r>
              <a:rPr lang="en-IE" dirty="0">
                <a:solidFill>
                  <a:srgbClr val="525252"/>
                </a:solidFill>
              </a:rPr>
              <a:t>43</a:t>
            </a:r>
          </a:p>
          <a:p>
            <a:r>
              <a:rPr lang="en-IE" dirty="0">
                <a:solidFill>
                  <a:srgbClr val="525252"/>
                </a:solidFill>
              </a:rPr>
              <a:t>44</a:t>
            </a:r>
          </a:p>
          <a:p>
            <a:r>
              <a:rPr lang="en-IE" dirty="0">
                <a:solidFill>
                  <a:srgbClr val="525252"/>
                </a:solidFill>
              </a:rPr>
              <a:t>45</a:t>
            </a:r>
          </a:p>
          <a:p>
            <a:r>
              <a:rPr lang="en-IE" dirty="0">
                <a:solidFill>
                  <a:srgbClr val="525252"/>
                </a:solidFill>
              </a:rPr>
              <a:t>46</a:t>
            </a:r>
          </a:p>
          <a:p>
            <a:r>
              <a:rPr lang="en-IE" dirty="0">
                <a:solidFill>
                  <a:srgbClr val="525252"/>
                </a:solidFill>
              </a:rPr>
              <a:t>47</a:t>
            </a:r>
          </a:p>
          <a:p>
            <a:r>
              <a:rPr lang="en-IE" dirty="0">
                <a:solidFill>
                  <a:srgbClr val="525252"/>
                </a:solidFill>
              </a:rPr>
              <a:t>48</a:t>
            </a:r>
          </a:p>
          <a:p>
            <a:endParaRPr lang="en-IE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954</Words>
  <Application>Microsoft Office PowerPoint</Application>
  <PresentationFormat>Widescreen</PresentationFormat>
  <Paragraphs>387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Consolas</vt:lpstr>
      <vt:lpstr>Gadugi</vt:lpstr>
      <vt:lpstr>Segoe UI</vt:lpstr>
      <vt:lpstr>Office Theme</vt:lpstr>
      <vt:lpstr>PowerPoint Presentation</vt:lpstr>
      <vt:lpstr>Introduction(“hello”)</vt:lpstr>
      <vt:lpstr>History of Python() Inception and Development</vt:lpstr>
      <vt:lpstr>Origin=</vt:lpstr>
      <vt:lpstr>Why? What lead  to python development=</vt:lpstr>
      <vt:lpstr>First release of Python=</vt:lpstr>
      <vt:lpstr>Where is Python used?= gaming[]</vt:lpstr>
      <vt:lpstr>Where is Python used?= 3D Modelling[]</vt:lpstr>
      <vt:lpstr>Where is Python used?= 3D Modelling[]</vt:lpstr>
      <vt:lpstr>Where is Python used?= webApps[]</vt:lpstr>
      <vt:lpstr>Where is Python used?= Sports[]</vt:lpstr>
      <vt:lpstr>Pros and Cons= pros[]</vt:lpstr>
      <vt:lpstr>Pros and Cons= popularity()</vt:lpstr>
      <vt:lpstr>Pros and Cons= cons[]</vt:lpstr>
      <vt:lpstr>if presentation == “over”:   print(“Any questions?”)    elif questionsLeft == 0:   print(“Python is great”, thankYou)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7,TST</dc:creator>
  <cp:lastModifiedBy>18,TST</cp:lastModifiedBy>
  <cp:revision>41</cp:revision>
  <dcterms:created xsi:type="dcterms:W3CDTF">2019-11-13T11:14:46Z</dcterms:created>
  <dcterms:modified xsi:type="dcterms:W3CDTF">2019-12-11T08:44:43Z</dcterms:modified>
</cp:coreProperties>
</file>